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svg" ContentType="image/svg+xml"/>
  <Default Extension="gif" ContentType="image/gif"/>
  <Default Extension="pdf" ContentType="application/pd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6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1" Type="http://schemas.openxmlformats.org/officeDocument/2006/relationships/slide" Target="slides/slide60.xml" /><Relationship Id="rId62" Type="http://schemas.openxmlformats.org/officeDocument/2006/relationships/slide" Target="slides/slide61.xml" /><Relationship Id="rId63" Type="http://schemas.openxmlformats.org/officeDocument/2006/relationships/slide" Target="slides/slide62.xml" /><Relationship Id="rId64" Type="http://schemas.openxmlformats.org/officeDocument/2006/relationships/slide" Target="slides/slide63.xml" /><Relationship Id="rId65" Type="http://schemas.openxmlformats.org/officeDocument/2006/relationships/slide" Target="slides/slide64.xml" /><Relationship Id="rId66" Type="http://schemas.openxmlformats.org/officeDocument/2006/relationships/slide" Target="slides/slide65.xml" /><Relationship Id="rId67" Type="http://schemas.openxmlformats.org/officeDocument/2006/relationships/notesMaster" Target="notesMasters/notesMaster1.xml" /><Relationship Id="rId69" Type="http://schemas.openxmlformats.org/officeDocument/2006/relationships/viewProps" Target="viewProps.xml" /><Relationship Id="rId6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71" Type="http://schemas.openxmlformats.org/officeDocument/2006/relationships/tableStyles" Target="tableStyles.xml" /><Relationship Id="rId70" Type="http://schemas.openxmlformats.org/officeDocument/2006/relationships/theme" Target="theme/theme1.xml" 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gif>
</file>

<file path=ppt/media/image16.pdf>
</file>

<file path=ppt/media/image17.jpg>
</file>

<file path=ppt/media/image18.png>
</file>

<file path=ppt/media/image19.jpg>
</file>

<file path=ppt/media/image2.png>
</file>

<file path=ppt/media/image20.gif>
</file>

<file path=ppt/media/image21.png>
</file>

<file path=ppt/media/image22.png>
</file>

<file path=ppt/media/image23.svg>
</file>

<file path=ppt/media/image3.png>
</file>

<file path=ppt/media/image4.png>
</file>

<file path=ppt/media/image5.jpg>
</file>

<file path=ppt/media/image7.sv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<Relationships xmlns="http://schemas.openxmlformats.org/package/2006/relationships"><Relationship Id="rId2" Type="http://schemas.openxmlformats.org/officeDocument/2006/relationships/slide" Target="../slides/slide38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<Relationships xmlns="http://schemas.openxmlformats.org/package/2006/relationships"><Relationship Id="rId2" Type="http://schemas.openxmlformats.org/officeDocument/2006/relationships/slide" Target="../slides/slide39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<Relationships xmlns="http://schemas.openxmlformats.org/package/2006/relationships"><Relationship Id="rId2" Type="http://schemas.openxmlformats.org/officeDocument/2006/relationships/slide" Target="../slides/slide41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<Relationships xmlns="http://schemas.openxmlformats.org/package/2006/relationships"><Relationship Id="rId2" Type="http://schemas.openxmlformats.org/officeDocument/2006/relationships/slide" Target="../slides/slide42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<Relationships xmlns="http://schemas.openxmlformats.org/package/2006/relationships"><Relationship Id="rId2" Type="http://schemas.openxmlformats.org/officeDocument/2006/relationships/slide" Target="../slides/slide43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2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2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30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36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Eine kausale Ursache (wie bei manchen Krankheiten) versus Zusammenspiel vieler Elemente in einem komplexen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Das ist hier schon Multilevel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38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GIMME: Gruppe, Subgruppe, Individuum</a:t>
            </a:r>
          </a:p>
          <a:p>
            <a:pPr lvl="0" indent="0" marL="0">
              <a:buNone/>
            </a:pPr>
          </a:p>
          <a:p>
            <a:pPr lvl="0"/>
            <a:r>
              <a:rPr/>
              <a:t>DSEM: Sehr flexibel</a:t>
            </a:r>
          </a:p>
          <a:p>
            <a:pPr lvl="0" indent="0" marL="0">
              <a:buNone/>
            </a:pPr>
          </a:p>
          <a:p>
            <a:pPr lvl="0"/>
            <a:r>
              <a:rPr/>
              <a:t>mlVAR: Heterogenität visualisierbar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39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Between-Subject: Mittelwertszusammenhänge</a:t>
            </a:r>
          </a:p>
          <a:p>
            <a:pPr lvl="0" indent="0" marL="0">
              <a:buNone/>
            </a:pPr>
          </a:p>
          <a:p>
            <a:pPr lvl="0"/>
            <a:r>
              <a:rPr/>
              <a:t>Konkreter: Person-Means als Lvl-2 Prädiktoren</a:t>
            </a:r>
          </a:p>
          <a:p>
            <a:pPr lvl="0" indent="0" marL="0">
              <a:buNone/>
            </a:pPr>
          </a:p>
          <a:p>
            <a:pPr lvl="0"/>
            <a:r>
              <a:rPr/>
              <a:t>GGM auf Mittelwerte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41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Was ist mit Nacht?</a:t>
            </a:r>
          </a:p>
          <a:p>
            <a:pPr lvl="0" indent="0" marL="0">
              <a:buNone/>
            </a:pPr>
          </a:p>
          <a:p>
            <a:pPr lvl="0"/>
            <a:r>
              <a:rPr/>
              <a:t>Normalverteilung vs. Skew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42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Auf Stichprobengröße eingehen</a:t>
            </a:r>
          </a:p>
          <a:p>
            <a:pPr lvl="0" indent="0" marL="0">
              <a:buNone/>
            </a:pPr>
          </a:p>
          <a:p>
            <a:pPr lvl="0"/>
            <a:r>
              <a:rPr/>
              <a:t>Mindestens 20 Personen für Multilevel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43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Schätzmethoden: oft ähnlich zu Partialkorrelationen, Regressionen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Latent Disease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Netzwerke sind keine Magie, sehr ähnlich zu Regression thinking tools für andere Konzepte anschlussfähig für weitere Wissenschaften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Simpson’s Paradox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21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Ecological Momentary Assessment</a:t>
            </a:r>
          </a:p>
          <a:p>
            <a:pPr lvl="0" indent="0" marL="0">
              <a:buNone/>
            </a:pPr>
          </a:p>
          <a:p>
            <a:pPr lvl="0"/>
            <a:r>
              <a:rPr/>
              <a:t>Intensive Longitudinal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26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AR auch Inertia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gleicher Zeitpunkt: positiver Zusammenhang</a:t>
            </a:r>
          </a:p>
          <a:p>
            <a:pPr lvl="0" indent="0" marL="0">
              <a:buNone/>
            </a:pPr>
          </a:p>
          <a:p>
            <a:pPr lvl="0"/>
            <a:r>
              <a:rPr/>
              <a:t>über Zeitpunkte: negativ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30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/>
              <a:t>beziehen zeitliche Info mit ein</a:t>
            </a:r>
          </a:p>
          <a:p>
            <a:pPr lvl="0" indent="0" marL="0">
              <a:buNone/>
            </a:pPr>
          </a:p>
          <a:p>
            <a:pPr lvl="0"/>
            <a:r>
              <a:rPr/>
              <a:t>nicht gleich zu normaler Korrelation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36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sv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hyperlink" Target="https://commons.wikimedia.org/wiki/File:Gartner_Hype_Cycle.svg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sv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8.sv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jp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1.jpg" /><Relationship Id="rId2" Type="http://schemas.openxmlformats.org/officeDocument/2006/relationships/image" Target="../media/image10.jp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hyperlink" Target="https://osf.io/djm26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14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gif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df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jpg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jpg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hyperlink" Target="https://unsplash.com/de/fotos/rXVFCA3fQ4I?utm_source=unsplash&amp;utm_medium=referral&amp;utm_content=creditCopyText" TargetMode="External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gif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png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png" /></Relationships>
</file>

<file path=ppt/slides/_rels/slide5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hyperlink" Target="https://bjoernsiepe.netlify.app/" TargetMode="External" /><Relationship Id="rId3" Type="http://schemas.openxmlformats.org/officeDocument/2006/relationships/hyperlink" Target="https://twitter.com/b_siepe" TargetMode="External" /><Relationship Id="rId4" Type="http://schemas.openxmlformats.org/officeDocument/2006/relationships/hyperlink" Target="https://fediscience.org/@bsiepe" TargetMode="External" /><Relationship Id="rId5" Type="http://schemas.openxmlformats.org/officeDocument/2006/relationships/hyperlink" Target="bjoern.siepe@uni-marburg.de" TargetMode="External" /><Relationship Id="rId6" Type="http://schemas.openxmlformats.org/officeDocument/2006/relationships/hyperlink" Target="https://github.com/bsiepe" TargetMode="External" /><Relationship Id="rId7" Type="http://schemas.openxmlformats.org/officeDocument/2006/relationships/image" Target="../media/image23.svg" /></Relationships>
</file>

<file path=ppt/slides/_rels/slide5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osf.io/hcd8u/" TargetMode="External" /><Relationship Id="rId3" Type="http://schemas.openxmlformats.org/officeDocument/2006/relationships/hyperlink" Target="https://psych-networks.com/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Dynamische Netzwerkanalysen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Eine Einführung</a:t>
            </a:r>
            <a:br/>
            <a:br/>
            <a:r>
              <a:rPr/>
              <a:t>Björn Siepe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1/3/23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Komorbidität</a:t>
            </a:r>
          </a:p>
        </p:txBody>
      </p:sp>
      <p:pic>
        <p:nvPicPr>
          <p:cNvPr descr="network-concept-borsboom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74800" y="1193800"/>
            <a:ext cx="5994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Borsboom (2017)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Small World</a:t>
            </a:r>
          </a:p>
        </p:txBody>
      </p:sp>
      <p:pic>
        <p:nvPicPr>
          <p:cNvPr descr="dynamische-netzwerke-ffm23_files/figure-pptx/unnamed-chunk-4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81100" y="1193800"/>
            <a:ext cx="6781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Borsboom et al. (2011)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Zentralität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Wichtigkeit eines Knotens</a:t>
            </a:r>
          </a:p>
          <a:p>
            <a:pPr lvl="0"/>
            <a:r>
              <a:rPr/>
              <a:t>Degree</a:t>
            </a:r>
          </a:p>
          <a:p>
            <a:pPr lvl="1"/>
            <a:r>
              <a:rPr/>
              <a:t>Anzahl der Verbindungen</a:t>
            </a:r>
          </a:p>
          <a:p>
            <a:pPr lvl="0"/>
            <a:r>
              <a:rPr/>
              <a:t>Strength</a:t>
            </a:r>
          </a:p>
          <a:p>
            <a:pPr lvl="1"/>
            <a:r>
              <a:rPr/>
              <a:t>Stärke der Verbindungen</a:t>
            </a:r>
          </a:p>
          <a:p>
            <a:pPr lvl="0"/>
            <a:r>
              <a:rPr/>
              <a:t>Betweenness</a:t>
            </a:r>
          </a:p>
          <a:p>
            <a:pPr lvl="1"/>
            <a:r>
              <a:rPr/>
              <a:t>Anzahl der Pfade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/>
              <a:t>Beispiel: Flughafen</a:t>
            </a:r>
          </a:p>
          <a:p>
            <a:pPr lvl="0"/>
            <a:r>
              <a:rPr/>
              <a:t>Idee: Ansatz für Interventionen?</a:t>
            </a:r>
          </a:p>
          <a:p>
            <a:pPr lvl="0"/>
            <a:r>
              <a:rPr/>
              <a:t>Interpretation teils fraglich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Bringmann et al. (2019), Dablander et al. (2019)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Zentralität</a:t>
            </a:r>
          </a:p>
        </p:txBody>
      </p:sp>
      <p:pic>
        <p:nvPicPr>
          <p:cNvPr descr="network-centrality2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676400" y="1193800"/>
            <a:ext cx="5803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Fried et al. (2016)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Hype Cycle</a:t>
            </a:r>
          </a:p>
        </p:txBody>
      </p:sp>
      <p:pic>
        <p:nvPicPr>
          <p:cNvPr descr="hype_cycle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193800"/>
            <a:ext cx="5207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3"/>
              </a:rPr>
              <a:t>Jeremykemp, Wikimedia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Ziele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Hintergrund von Netzwerkanalysen erarbeiten</a:t>
            </a:r>
          </a:p>
          <a:p>
            <a:pPr lvl="0" indent="-342900" marL="342900">
              <a:buAutoNum type="arabicPeriod"/>
            </a:pPr>
            <a:r>
              <a:rPr/>
              <a:t>Den Sinn und die Struktur von Zeitreihendaten verstehen</a:t>
            </a:r>
          </a:p>
          <a:p>
            <a:pPr lvl="0" indent="-342900" marL="342900">
              <a:buAutoNum type="arabicPeriod"/>
            </a:pPr>
            <a:r>
              <a:rPr/>
              <a:t>Dynamische Netzwerke interpretieren können</a:t>
            </a:r>
          </a:p>
          <a:p>
            <a:pPr lvl="0" indent="-342900" marL="342900">
              <a:buAutoNum type="arabicPeriod"/>
            </a:pPr>
            <a:r>
              <a:rPr/>
              <a:t>Zentrale Annahmen und Einschränkungen erkennen</a:t>
            </a:r>
          </a:p>
          <a:p>
            <a:pPr lvl="0" indent="-342900" marL="342900">
              <a:buAutoNum type="arabicPeriod"/>
            </a:pPr>
            <a:r>
              <a:rPr/>
              <a:t>Junge Entwicklungen kennenlernen</a:t>
            </a:r>
          </a:p>
          <a:p>
            <a:pPr lvl="0" indent="0" marL="0">
              <a:buNone/>
            </a:pPr>
            <a:r>
              <a:rPr/>
              <a:t>Zusatz: Literaturliste am Ende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Warum Längsschnitt?</a:t>
            </a:r>
          </a:p>
        </p:txBody>
      </p:sp>
      <p:pic>
        <p:nvPicPr>
          <p:cNvPr descr="typingspeed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Angelehnt an Hamaker (2005)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Dynamische Netzwerke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dynamische Zusammenhänge innerhalb von Personen</a:t>
            </a:r>
          </a:p>
          <a:p>
            <a:pPr lvl="0"/>
            <a:r>
              <a:rPr/>
              <a:t>über Zeitpunkte hinweg</a:t>
            </a:r>
          </a:p>
          <a:p>
            <a:pPr lvl="0"/>
            <a:r>
              <a:rPr/>
              <a:t>Idiographie vs. Multilevel</a:t>
            </a:r>
          </a:p>
        </p:txBody>
      </p:sp>
      <p:pic>
        <p:nvPicPr>
          <p:cNvPr descr="example_temporal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937000" y="203200"/>
            <a:ext cx="4381500" cy="4381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Zeitreihendaten</a:t>
            </a:r>
          </a:p>
        </p:txBody>
      </p:sp>
      <p:pic>
        <p:nvPicPr>
          <p:cNvPr descr="data-cub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41500" y="1193800"/>
            <a:ext cx="5461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Beltz et al. (2016)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Experience Sampling</a:t>
            </a:r>
          </a:p>
        </p:txBody>
      </p:sp>
      <p:pic>
        <p:nvPicPr>
          <p:cNvPr descr="smartwatch-unsplash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367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smartphone-unsplash.jp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648200" y="15367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Sabina Ciesielska (Unsplash), Jonas Leupe (Unsplash)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Autoregressiv</a:t>
            </a:r>
          </a:p>
        </p:txBody>
      </p:sp>
      <p:pic>
        <p:nvPicPr>
          <p:cNvPr descr="ar_model_burg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44600" y="1193800"/>
            <a:ext cx="6667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Nächste Folien von Julian Burger (</a:t>
            </a:r>
            <a:r>
              <a:rPr>
                <a:hlinkClick r:id="rId3"/>
              </a:rPr>
              <a:t>Link</a:t>
            </a:r>
            <a:r>
              <a:rPr/>
              <a:t>)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Autoregressiv</a:t>
            </a:r>
          </a:p>
        </p:txBody>
      </p:sp>
      <p:pic>
        <p:nvPicPr>
          <p:cNvPr descr="ar_model_burger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638300" y="1193800"/>
            <a:ext cx="5867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Was wir auslassen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Querschnittliche Netzwerke im Detail</a:t>
            </a:r>
          </a:p>
          <a:p>
            <a:pPr lvl="0" indent="-342900" marL="342900">
              <a:buAutoNum type="arabicPeriod"/>
            </a:pPr>
            <a:r>
              <a:rPr/>
              <a:t>Planung von Längsschnittstudien</a:t>
            </a:r>
          </a:p>
          <a:p>
            <a:pPr lvl="0" indent="-342900" marL="342900">
              <a:buAutoNum type="arabicPeriod"/>
            </a:pPr>
            <a:r>
              <a:rPr/>
              <a:t>Eigene Schätzung von Netzwerken in R (-&gt; Followup?)</a:t>
            </a:r>
          </a:p>
          <a:p>
            <a:pPr lvl="0" indent="-342900" marL="342900">
              <a:buAutoNum type="arabicPeriod"/>
            </a:pPr>
            <a:r>
              <a:rPr/>
              <a:t>N&gt;1 dynamische Netzwerke im Detail</a:t>
            </a:r>
          </a:p>
          <a:p>
            <a:pPr lvl="0" indent="-342900" marL="342900">
              <a:buAutoNum type="arabicPeriod"/>
            </a:pPr>
            <a:r>
              <a:rPr/>
              <a:t>Details klinischer Theorie (Process-Based Therapy, Case Formulizations etc.)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Cross-Lagged</a:t>
            </a:r>
          </a:p>
        </p:txBody>
      </p:sp>
      <p:pic>
        <p:nvPicPr>
          <p:cNvPr descr="var_model_burg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044700" y="1193800"/>
            <a:ext cx="5067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Schätzung idiographischer Netzwerke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/>
                  <a:t>graphicalVAR Formel</a:t>
                </a:r>
              </a:p>
              <a:p>
                <a:pPr lvl="0"/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T</m:t>
                      </m:r>
                      <m:r>
                        <m:t>i</m:t>
                      </m:r>
                      <m:r>
                        <m:t>r</m:t>
                      </m:r>
                      <m:r>
                        <m:t>e</m:t>
                      </m:r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t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r>
                        <m:t>a</m:t>
                      </m:r>
                      <m:r>
                        <m:rPr>
                          <m:sty m:val="p"/>
                        </m:rPr>
                        <m:t>*</m:t>
                      </m:r>
                      <m:r>
                        <m:t>T</m:t>
                      </m:r>
                      <m:r>
                        <m:t>i</m:t>
                      </m:r>
                      <m:r>
                        <m:t>r</m:t>
                      </m:r>
                      <m:r>
                        <m:t>e</m:t>
                      </m:r>
                      <m:sSub>
                        <m:e>
                          <m:r>
                            <m:t>d</m:t>
                          </m:r>
                        </m:e>
                        <m:sub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r>
                        <m:t>b</m:t>
                      </m:r>
                      <m:r>
                        <m:rPr>
                          <m:sty m:val="p"/>
                        </m:rPr>
                        <m:t>*</m:t>
                      </m:r>
                      <m:r>
                        <m:t>A</m:t>
                      </m:r>
                      <m:r>
                        <m:t>c</m:t>
                      </m:r>
                      <m:r>
                        <m:t>t</m:t>
                      </m:r>
                      <m:r>
                        <m:t>i</m:t>
                      </m:r>
                      <m:r>
                        <m:t>v</m:t>
                      </m:r>
                      <m:r>
                        <m:t>i</m:t>
                      </m:r>
                      <m:r>
                        <m:t>t</m:t>
                      </m:r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sSub>
                        <m:e>
                          <m:r>
                            <m:t>ϵ</m:t>
                          </m:r>
                        </m:e>
                        <m:sub>
                          <m:r>
                            <m:t>t</m:t>
                          </m:r>
                        </m:sub>
                      </m:sSub>
                    </m:oMath>
                  </m:oMathPara>
                </a14:m>
              </a:p>
              <a:p>
                <a:pPr lvl="0" indent="0" marL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t</m:t>
                          </m:r>
                        </m:sub>
                      </m:sSub>
                      <m:r>
                        <m:rPr>
                          <m:sty m:val="p"/>
                        </m:rPr>
                        <m:t>=</m:t>
                      </m:r>
                      <m:r>
                        <m:rPr>
                          <m:sty m:val="b"/>
                        </m:rPr>
                        <m:t>B</m:t>
                      </m:r>
                      <m:sSub>
                        <m:e>
                          <m:r>
                            <m:t>Y</m:t>
                          </m:r>
                        </m:e>
                        <m:sub>
                          <m:r>
                            <m:t>t</m:t>
                          </m:r>
                          <m:r>
                            <m:rPr>
                              <m:sty m:val="p"/>
                            </m:rPr>
                            <m:t>−</m:t>
                          </m:r>
                          <m:r>
                            <m:t>1</m:t>
                          </m:r>
                        </m:sub>
                      </m:sSub>
                      <m:r>
                        <m:rPr>
                          <m:sty m:val="p"/>
                        </m:rPr>
                        <m:t>+</m:t>
                      </m:r>
                      <m:r>
                        <m:t>Σ</m:t>
                      </m:r>
                    </m:oMath>
                  </m:oMathPara>
                </a14:m>
              </a:p>
              <a:p>
                <a:pPr lvl="0"/>
                <a:r>
                  <a:rPr/>
                  <a:t>Regularisierung für Struktur</a:t>
                </a:r>
              </a:p>
            </p:txBody>
          </p:sp>
        </mc:Choice>
      </mc:AlternateContent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Auszeit</a:t>
            </a:r>
          </a:p>
        </p:txBody>
      </p:sp>
      <p:pic>
        <p:nvPicPr>
          <p:cNvPr descr="maths-gif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54200" y="1193800"/>
            <a:ext cx="5422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https://media.giphy.com/media/lHfxDepSGlzom6f65K/giphy.gif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Zwischenfazit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Netzwerke sind überall</a:t>
            </a:r>
          </a:p>
          <a:p>
            <a:pPr lvl="0"/>
            <a:r>
              <a:rPr/>
              <a:t>attraktive Alternative zur Konzeptualisierung von Psychopathologie</a:t>
            </a:r>
          </a:p>
          <a:p>
            <a:pPr lvl="0"/>
            <a:r>
              <a:rPr/>
              <a:t>Mittlerweile sehr viele Querschnittsstudien, wichtig Hype von tatsächlicher Aussage zu trennen</a:t>
            </a:r>
          </a:p>
          <a:p>
            <a:pPr lvl="0"/>
            <a:r>
              <a:rPr/>
              <a:t>Längsschnitt ermöglicht neue Einblicke</a:t>
            </a:r>
          </a:p>
          <a:p>
            <a:pPr lvl="0"/>
            <a:r>
              <a:rPr/>
              <a:t>verschiedene Schätzmethoden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Temporal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TODO: ein Bild von Temporal Network einfügen</a:t>
            </a:r>
          </a:p>
          <a:p>
            <a:pPr lvl="0"/>
            <a:r>
              <a:rPr/>
              <a:t>Effekt von Variablen auf sich selbst und auf andere über die Zeit</a:t>
            </a:r>
          </a:p>
          <a:p>
            <a:pPr lvl="0"/>
            <a:r>
              <a:rPr/>
              <a:t>meist: Lag 1 - aber: Theorie?</a:t>
            </a:r>
          </a:p>
          <a:p>
            <a:pPr lvl="0"/>
            <a:r>
              <a:rPr/>
              <a:t>Granger Kausalität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Contemporaneous Network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/>
                <a:r>
                  <a:rPr/>
                  <a:t>enthält Effekte, die temporales Netzwerk nicht einfängt</a:t>
                </a:r>
              </a:p>
              <a:p>
                <a:pPr lvl="0"/>
                <a:r>
                  <a:rPr/>
                  <a:t>etwa: Effekte, die schneller sind als Erhebungsfrequenz</a:t>
                </a:r>
              </a:p>
              <a:p>
                <a:pPr lvl="0"/>
                <a14:m>
                  <m:oMathPara xmlns:m="http://schemas.openxmlformats.org/officeDocument/2006/math">
                    <m:oMathParaPr>
                      <m:jc m:val="center"/>
                    </m:oMathParaPr>
                    <m:oMath>
                      <m:r>
                        <m:t>S</m:t>
                      </m:r>
                      <m:r>
                        <m:t>t</m:t>
                      </m:r>
                      <m:r>
                        <m:t>r</m:t>
                      </m:r>
                      <m:r>
                        <m:t>e</m:t>
                      </m:r>
                      <m:r>
                        <m:t>s</m:t>
                      </m:r>
                      <m:r>
                        <m:t>s</m:t>
                      </m:r>
                      <m:r>
                        <m:rPr>
                          <m:sty m:val="p"/>
                        </m:rPr>
                        <m:t>→</m:t>
                      </m:r>
                      <m:r>
                        <m:t>E</m:t>
                      </m:r>
                      <m:r>
                        <m:t>r</m:t>
                      </m:r>
                      <m:r>
                        <m:t>w</m:t>
                      </m:r>
                      <m:r>
                        <m:t>a</m:t>
                      </m:r>
                      <m:r>
                        <m:t>r</m:t>
                      </m:r>
                      <m:r>
                        <m:t>t</m:t>
                      </m:r>
                      <m:r>
                        <m:t>u</m:t>
                      </m:r>
                      <m:r>
                        <m:t>n</m:t>
                      </m:r>
                      <m:r>
                        <m:t>g</m:t>
                      </m:r>
                      <m:r>
                        <m:t>P</m:t>
                      </m:r>
                      <m:r>
                        <m:t>a</m:t>
                      </m:r>
                      <m:r>
                        <m:t>n</m:t>
                      </m:r>
                      <m:r>
                        <m:t>i</m:t>
                      </m:r>
                      <m:r>
                        <m:t>k</m:t>
                      </m:r>
                      <m:r>
                        <m:rPr>
                          <m:sty m:val="p"/>
                        </m:rPr>
                        <m:t>→</m:t>
                      </m:r>
                      <m:r>
                        <m:t>A</m:t>
                      </m:r>
                      <m:r>
                        <m:t>n</m:t>
                      </m:r>
                      <m:r>
                        <m:t>g</m:t>
                      </m:r>
                      <m:r>
                        <m:t>s</m:t>
                      </m:r>
                      <m:r>
                        <m:t>t</m:t>
                      </m:r>
                    </m:oMath>
                  </m:oMathPara>
                </a14:m>
              </a:p>
              <a:p>
                <a:pPr lvl="0"/>
                <a:r>
                  <a:rPr/>
                  <a:t>TODO ein Bild von Contemporaneous Network einfügen</a:t>
                </a:r>
              </a:p>
              <a:p>
                <a:pPr lvl="1"/>
                <a:r>
                  <a:rPr/>
                  <a:t>oder: Epskamp Bild zur Geschwindigkeit von Effekten</a:t>
                </a:r>
              </a:p>
              <a:p>
                <a:pPr lvl="0" indent="0" marL="0">
                  <a:buNone/>
                </a:pPr>
                <a:r>
                  <a:rPr/>
                  <a:t>Beispiel aus Epskamp et al. (2018)</a:t>
                </a:r>
              </a:p>
            </p:txBody>
          </p:sp>
        </mc:Choice>
      </mc:AlternateContent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Beispiel: Fried et al. (2020)</a:t>
            </a:r>
          </a:p>
        </p:txBody>
      </p:sp>
      <p:pic>
        <p:nvPicPr>
          <p:cNvPr descr="fried-covid-net.pd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8000" y="1193800"/>
            <a:ext cx="8140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TODO ADD A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Multilevelnetzwerke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Vorteile:</a:t>
            </a:r>
          </a:p>
          <a:p>
            <a:pPr lvl="1"/>
            <a:r>
              <a:rPr/>
              <a:t>mehr Power</a:t>
            </a:r>
          </a:p>
          <a:p>
            <a:pPr lvl="1"/>
            <a:r>
              <a:rPr/>
              <a:t>Betrachtung von Heterogenität</a:t>
            </a:r>
          </a:p>
          <a:p>
            <a:pPr lvl="1"/>
            <a:r>
              <a:rPr/>
              <a:t>weniger Zeitpunkte notwendig</a:t>
            </a:r>
          </a:p>
          <a:p>
            <a:pPr lvl="0"/>
            <a:r>
              <a:rPr/>
              <a:t>nicht ganz idiographisch</a:t>
            </a:r>
          </a:p>
          <a:p>
            <a:pPr lvl="0"/>
            <a:r>
              <a:rPr/>
              <a:t>mlVAR (Epskamp et al., 2018)</a:t>
            </a:r>
          </a:p>
          <a:p>
            <a:pPr lvl="0"/>
            <a:r>
              <a:rPr/>
              <a:t>GIMME (Beltz et al., 2016)</a:t>
            </a:r>
          </a:p>
          <a:p>
            <a:pPr lvl="0"/>
            <a:r>
              <a:rPr/>
              <a:t>DSEM (Asparouhov et al., 2018)</a:t>
            </a:r>
          </a:p>
          <a:p>
            <a:pPr lvl="0" indent="0" marL="0">
              <a:buNone/>
            </a:pPr>
            <a:r>
              <a:rPr/>
              <a:t>Simple Übersicht in Jordan et al. (2020)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Netzwerkperspektive</a:t>
            </a:r>
          </a:p>
        </p:txBody>
      </p:sp>
      <p:pic>
        <p:nvPicPr>
          <p:cNvPr descr="lak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482600"/>
            <a:ext cx="51054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Ein Beispiel Multilevel</a:t>
            </a:r>
          </a:p>
        </p:txBody>
      </p:sp>
      <p:pic>
        <p:nvPicPr>
          <p:cNvPr descr="mlVAR-exampl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11300"/>
            <a:ext cx="8229600" cy="2755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Epskamp et al. (2018)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Interpretation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gleiche Zeitabstände zwischen Messungen</a:t>
            </a:r>
          </a:p>
          <a:p>
            <a:pPr lvl="1"/>
            <a:r>
              <a:rPr/>
              <a:t>Alternative: Continuous Time</a:t>
            </a:r>
          </a:p>
          <a:p>
            <a:pPr lvl="0"/>
            <a:r>
              <a:rPr/>
              <a:t>Korrekte Zeitabstände für zu messende Konstrukte</a:t>
            </a:r>
          </a:p>
          <a:p>
            <a:pPr lvl="0"/>
            <a:r>
              <a:rPr/>
              <a:t>Kausalität?</a:t>
            </a:r>
          </a:p>
          <a:p>
            <a:pPr lvl="0"/>
            <a:r>
              <a:rPr/>
              <a:t>Stationaritätsannahme</a:t>
            </a:r>
          </a:p>
          <a:p>
            <a:pPr lvl="0"/>
            <a:r>
              <a:rPr/>
              <a:t>Stabilität idiographischer Netzwerkschätzungen</a:t>
            </a:r>
          </a:p>
          <a:p>
            <a:pPr lvl="0"/>
            <a:r>
              <a:rPr/>
              <a:t>Missing Data</a:t>
            </a:r>
          </a:p>
          <a:p>
            <a:pPr lvl="0"/>
            <a:r>
              <a:rPr/>
              <a:t>Verteilungsannahmen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Stabilität der Schätzung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Hoekstra Paper</a:t>
            </a:r>
          </a:p>
          <a:p>
            <a:pPr lvl="0"/>
            <a:r>
              <a:rPr/>
              <a:t>Wir klonen das “wahre” Netzwerk einer Person und rechnen Netzwerkanalysen</a:t>
            </a:r>
          </a:p>
          <a:p>
            <a:pPr lvl="0"/>
            <a:r>
              <a:rPr/>
              <a:t>Ergebnis: Heterogenität</a:t>
            </a:r>
          </a:p>
          <a:p>
            <a:pPr lvl="0"/>
            <a:r>
              <a:rPr/>
              <a:t>Interpretation?</a:t>
            </a:r>
          </a:p>
          <a:p>
            <a:pPr lvl="0"/>
            <a:r>
              <a:rPr/>
              <a:t>Anzahl Zeitpunkte?</a:t>
            </a:r>
          </a:p>
          <a:p>
            <a:pPr lvl="0" indent="0" marL="0">
              <a:buNone/>
            </a:pPr>
            <a:r>
              <a:rPr/>
              <a:t>Hoekstra et al. (2022), Mansueto et al. (2022)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Evidenz bei Einsatz in klinischer Praxis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Frumkin et al. (2021):</a:t>
            </a:r>
          </a:p>
          <a:p>
            <a:pPr lvl="1"/>
            <a:r>
              <a:rPr/>
              <a:t>wenige Fallstudien</a:t>
            </a:r>
          </a:p>
          <a:p>
            <a:pPr lvl="1"/>
            <a:r>
              <a:rPr/>
              <a:t>Patient*innen überzeugter als Therapeut*innen</a:t>
            </a:r>
          </a:p>
          <a:p>
            <a:pPr lvl="0"/>
            <a:r>
              <a:rPr/>
              <a:t>Levinson et al. (2023):</a:t>
            </a:r>
          </a:p>
          <a:p>
            <a:pPr lvl="1"/>
            <a:r>
              <a:rPr/>
              <a:t>n = 79, Essstörungen</a:t>
            </a:r>
          </a:p>
          <a:p>
            <a:pPr lvl="1"/>
            <a:r>
              <a:rPr/>
              <a:t>Modulwahl anhand von Netzwerken</a:t>
            </a:r>
          </a:p>
          <a:p>
            <a:pPr lvl="0"/>
            <a:r>
              <a:rPr/>
              <a:t>Hall et al. (2022):</a:t>
            </a:r>
          </a:p>
          <a:p>
            <a:pPr lvl="1"/>
            <a:r>
              <a:rPr/>
              <a:t>Einzelfallstudie zu TheraNET</a:t>
            </a:r>
          </a:p>
          <a:p>
            <a:pPr lvl="1"/>
            <a:r>
              <a:rPr/>
              <a:t>Gutes Beispiel für detailliertes, netzwerkbasiertes Feedback</a:t>
            </a:r>
          </a:p>
          <a:p>
            <a:pPr lvl="0"/>
            <a:r>
              <a:rPr/>
              <a:t>Keine eindeutige Evidenz (RCTs)</a:t>
            </a:r>
          </a:p>
          <a:p>
            <a:pPr lvl="0"/>
            <a:r>
              <a:rPr/>
              <a:t>viele unterschiedliche Möglichkeiten des Einsatzes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Neuere Entwicklungen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Zusammenarbeit von Therapeut*in/Patient*in und Daten</a:t>
            </a:r>
          </a:p>
          <a:p>
            <a:pPr lvl="0"/>
            <a:r>
              <a:rPr/>
              <a:t>Veränderungen über die Zeit</a:t>
            </a:r>
          </a:p>
          <a:p>
            <a:pPr lvl="0"/>
            <a:r>
              <a:rPr/>
              <a:t>Vorhersage von Therapieergebnissen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PREMISE</a:t>
            </a:r>
          </a:p>
        </p:txBody>
      </p:sp>
      <p:pic>
        <p:nvPicPr>
          <p:cNvPr descr="premis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01700" y="1193800"/>
            <a:ext cx="7353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Burger et al. (2021), Burger et al. (2022)</a:t>
            </a:r>
          </a:p>
        </p:txBody>
      </p:sp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PECAN</a:t>
            </a:r>
          </a:p>
        </p:txBody>
      </p:sp>
      <p:pic>
        <p:nvPicPr>
          <p:cNvPr descr="pecan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79600" y="1193800"/>
            <a:ext cx="5372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Klintwall et al. (2021)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Foto von Garrett Sears (</a:t>
            </a:r>
            <a:r>
              <a:rPr>
                <a:hlinkClick r:id="rId3"/>
              </a:rPr>
              <a:t>unsplash</a:t>
            </a:r>
            <a:r>
              <a:rPr/>
              <a:t>)</a:t>
            </a:r>
          </a:p>
        </p:txBody>
      </p:sp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Zeitlich variierende Netzwerke</a:t>
            </a:r>
          </a:p>
        </p:txBody>
      </p:sp>
      <p:pic>
        <p:nvPicPr>
          <p:cNvPr descr="tvvar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Siepe et al. (2022)</a:t>
            </a:r>
          </a:p>
        </p:txBody>
      </p:sp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Vorhersage</a:t>
            </a:r>
          </a:p>
        </p:txBody>
      </p:sp>
      <p:pic>
        <p:nvPicPr>
          <p:cNvPr descr="lutz-et-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92400" y="1193800"/>
            <a:ext cx="3746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Lutz et al. (2018)</a:t>
            </a:r>
          </a:p>
        </p:txBody>
      </p:sp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Welche Analysen?</a:t>
            </a:r>
          </a:p>
        </p:txBody>
      </p:sp>
      <p:pic>
        <p:nvPicPr>
          <p:cNvPr descr="bastiaanse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612900" y="1193800"/>
            <a:ext cx="5918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Bastiaansen et al. (2019)</a:t>
            </a:r>
          </a:p>
        </p:txBody>
      </p:sp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Ausblick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Was ist die Zukunft von Netzwerken im klinischen Setting?</a:t>
            </a:r>
          </a:p>
          <a:p>
            <a:pPr lvl="0"/>
            <a:r>
              <a:rPr/>
              <a:t>“More than a pretty picture?”</a:t>
            </a:r>
          </a:p>
          <a:p>
            <a:pPr lvl="0"/>
            <a:r>
              <a:rPr/>
              <a:t>Stabilität über die Zeit</a:t>
            </a:r>
          </a:p>
          <a:p>
            <a:pPr lvl="0"/>
            <a:r>
              <a:rPr/>
              <a:t>Verknüpfung von datengetriebenen Modellen und Theorien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Zusammenfassung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Netzwerke sind konzeptuell attraktiv</a:t>
            </a:r>
          </a:p>
          <a:p>
            <a:pPr lvl="0" indent="-342900" marL="342900">
              <a:buAutoNum type="arabicPeriod"/>
            </a:pPr>
            <a:r>
              <a:rPr/>
              <a:t>Längsschnitt gibt uns neue Informationen … aber auch neue Probleme</a:t>
            </a:r>
          </a:p>
          <a:p>
            <a:pPr lvl="0" indent="-342900" marL="342900">
              <a:buAutoNum type="arabicPeriod"/>
            </a:pPr>
            <a:r>
              <a:rPr/>
              <a:t>Hohe Diversität in Netzwerkansätzen</a:t>
            </a:r>
          </a:p>
          <a:p>
            <a:pPr lvl="0" indent="-342900" marL="342900">
              <a:buAutoNum type="arabicPeriod"/>
            </a:pPr>
            <a:r>
              <a:rPr/>
              <a:t>Fragen?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Kontakt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  <a:r>
              <a:rPr>
                <a:hlinkClick r:id="rId2"/>
              </a:rPr>
              <a:t>Feel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3"/>
              </a:rPr>
              <a:t>free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4"/>
              </a:rPr>
              <a:t>to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5"/>
              </a:rPr>
              <a:t>contact</a:t>
            </a:r>
          </a:p>
          <a:p>
            <a:pPr lvl="0" indent="0" marL="0">
              <a:buNone/>
            </a:pPr>
            <a:r>
              <a:rPr/>
              <a:t> </a:t>
            </a:r>
            <a:r>
              <a:rPr>
                <a:hlinkClick r:id="rId6"/>
              </a:rPr>
              <a:t>me</a:t>
            </a:r>
          </a:p>
        </p:txBody>
      </p:sp>
      <p:pic>
        <p:nvPicPr>
          <p:cNvPr descr="qr_code_workshop.svg" id="0" name="Picture 1"/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 bwMode="auto">
          <a:xfrm>
            <a:off x="49784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Ressourcen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PNAWS 2020</a:t>
            </a:r>
            <a:r>
              <a:rPr/>
              <a:t> - frei zugänglich. Diente teils als Inspiration für diesen Workshop, besonders die Folien von Julian Burger.</a:t>
            </a:r>
          </a:p>
          <a:p>
            <a:pPr lvl="0" indent="0" marL="0">
              <a:buNone/>
            </a:pPr>
            <a:r>
              <a:rPr>
                <a:hlinkClick r:id="rId3"/>
              </a:rPr>
              <a:t>Psych Networks Blog</a:t>
            </a:r>
            <a:r>
              <a:rPr/>
              <a:t> - nicht mehr aktiv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Netzwerke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Netzwerke bestehen aus </a:t>
            </a:r>
            <a:r>
              <a:rPr b="1"/>
              <a:t>Knoten</a:t>
            </a:r>
            <a:r>
              <a:rPr/>
              <a:t> (nodes) und </a:t>
            </a:r>
            <a:r>
              <a:rPr b="1"/>
              <a:t>Kanten</a:t>
            </a:r>
            <a:r>
              <a:rPr/>
              <a:t> (edges)</a:t>
            </a:r>
          </a:p>
          <a:p>
            <a:pPr lvl="0"/>
            <a:r>
              <a:rPr/>
              <a:t>Knoten:</a:t>
            </a:r>
          </a:p>
          <a:p>
            <a:pPr lvl="1"/>
            <a:r>
              <a:rPr/>
              <a:t>Personen, Städte, Maschinenteile, Symptome</a:t>
            </a:r>
          </a:p>
          <a:p>
            <a:pPr lvl="0"/>
            <a:r>
              <a:rPr/>
              <a:t>Kanten:</a:t>
            </a:r>
          </a:p>
          <a:p>
            <a:pPr lvl="1"/>
            <a:r>
              <a:rPr/>
              <a:t>gewichtet/ungewichtet</a:t>
            </a:r>
          </a:p>
          <a:p>
            <a:pPr lvl="1"/>
            <a:r>
              <a:rPr/>
              <a:t>direktional/undirektional</a:t>
            </a:r>
          </a:p>
          <a:p>
            <a:pPr lvl="0"/>
            <a:r>
              <a:rPr/>
              <a:t>In der Psychologie: erste Arbeiten ~2010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Literatur Querschnitt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Borsboom, D., &amp; Cramer, A. O. J. (2013). Network analysis: An integrative approach to the structure of psychopathology. Annual Review of Clinical Psychology, 9(1), 91–121. https://doi.org/10.1146/annurev-clinpsy-050212-185608</a:t>
            </a:r>
          </a:p>
          <a:p>
            <a:pPr lvl="0" indent="0" marL="0">
              <a:buNone/>
            </a:pPr>
            <a:r>
              <a:rPr/>
              <a:t>Borsboom D. (2017). A network theory of mental disorders. World psychiatry : official journal of the World Psychiatric Association (WPA), 16(1), 5–13. https://doi.org/10.1002/wps.20375</a:t>
            </a:r>
          </a:p>
          <a:p>
            <a:pPr lvl="0" indent="0" marL="0">
              <a:buNone/>
            </a:pPr>
            <a:r>
              <a:rPr/>
              <a:t>Borsboom, D., Deserno, M. K., Rhemtulla, M., Epskamp, S., Fried, E. I., McNally, R. J., Robinaugh, D. J., Perugini, M., Dalege, J., Costantini, G., Isvoranu, A.-M., Wysocki, A. C., van Borkulo, C. D., van Bork, R., &amp; Waldorp, L. J. (2021). Network analysis of multivariate data in psychological science. Nature Reviews Methods Primers, 1(1), 1–18. https://doi.org/10.1038/s43586-021-00055-w</a:t>
            </a:r>
          </a:p>
          <a:p>
            <a:pPr lvl="0" indent="0" marL="0">
              <a:buNone/>
            </a:pPr>
            <a:r>
              <a:rPr/>
              <a:t>Dablander, F., Hinne, M. Node centrality measures are a poor substitute for causal inference. Sci Rep 9, 6846 (2019). https://doi.org/10.1038/s41598-019-43033-9</a:t>
            </a:r>
          </a:p>
        </p:txBody>
      </p:sp>
    </p:spTree>
  </p:cSld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Literatur Querschnitt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Fried, E.I., van Borkulo, C.D., Cramer, A.O.J. et al. Mental disorders as networks of problems: a review of recent insights. Soc Psychiatry Psychiatr Epidemiol 52, 1–10 (2017). https://doi.org/10.1007/s00127-016-1319-z</a:t>
            </a:r>
          </a:p>
          <a:p>
            <a:pPr lvl="0" indent="0" marL="0">
              <a:buNone/>
            </a:pPr>
            <a:r>
              <a:rPr/>
              <a:t>Fried, E. I., Epskamp, S., Nesse, R. M., Tuerlinckx, F., &amp; Borsboom, D. (2016). What are ‘good’ depression symptoms? Comparing the centrality of DSM and non-DSM symptoms of depression in a network analysis. Journal of affective disorders, 189, 314–320. https://doi.org/10.1016/j.jad.2015.09.005</a:t>
            </a:r>
          </a:p>
        </p:txBody>
      </p:sp>
    </p:spTree>
  </p:cSld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Literatur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Asparouhov, T., Hamaker, E. L., &amp; Muthén, B. (2018). Dynamic structural equation models. Structural Equation Modeling, 25(3), 359–388. https://doi.org/10.1080/10705511.2017.1406803</a:t>
            </a:r>
          </a:p>
          <a:p>
            <a:pPr lvl="0" indent="0" marL="0">
              <a:buNone/>
            </a:pPr>
            <a:r>
              <a:rPr/>
              <a:t>Beltz, A. M., Wright, A. G., Sprague, B. N., &amp; Molenaar, P. C. (2016). Bridging the Nomothetic and Idiographic Approaches to the Analysis of Clinical Data. Assessment, 23(4), 447–458. https://doi.org/10.1177/1073191116648209</a:t>
            </a:r>
          </a:p>
          <a:p>
            <a:pPr lvl="0" indent="0" marL="0">
              <a:buNone/>
            </a:pPr>
            <a:r>
              <a:rPr/>
              <a:t>Burger, J., Epskamp, S., Veen, D. C. van der, Dablander, F., Schoevers, R. A., Fried, E. I., &amp; Riese, H. (2021). A clinical PREMISE for personalized models: Towards a formal integration of case formulations and statistical networks. PsyArXiv. https://doi.org/10.31234/osf.io/bdrs7</a:t>
            </a:r>
          </a:p>
          <a:p>
            <a:pPr lvl="0" indent="0" marL="0">
              <a:buNone/>
            </a:pPr>
            <a:r>
              <a:rPr/>
              <a:t>Burger, J., Andikkhash, V., Jäger, N., Anderbro, T., Blanken, T., &amp; Klintwall, L. (2022). A Novel Approach for Constructing Personalized Networks from Longitudinal Perceived Causal Relations. PsyArXiv. https://doi.org/10.31234/osf.io/e93xd</a:t>
            </a:r>
          </a:p>
        </p:txBody>
      </p:sp>
    </p:spTree>
  </p:cSld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Literatur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Burger, J., Ralph-Nearman, C., &amp; Levinson, C. A. (2022). Integrating clinician and patient case conceptualization with momentary assessment data to construct idiographic networks: Moving toward personalized treatment for eating disorders. Behaviour Research and Therapy, 159, 104221. https://doi.org/10.1016/j.brat.2022.104221</a:t>
            </a:r>
          </a:p>
          <a:p>
            <a:pPr lvl="0" indent="0" marL="0">
              <a:buNone/>
            </a:pPr>
            <a:r>
              <a:rPr/>
              <a:t>Bringmann, L. F. (2021). Person-specific networks in psychopathology: Past, present and future. Current Opinion in Psychology, 41, 59–64. https://doi.org/10.1016/j.copsyc.2021.03.004</a:t>
            </a:r>
          </a:p>
          <a:p>
            <a:pPr lvl="0" indent="0" marL="0">
              <a:buNone/>
            </a:pPr>
            <a:r>
              <a:rPr/>
              <a:t>Epskamp, S., Waldorp, L. J., Mõttus, R., &amp; Borsboom, D. (2018). The Gaussian graphical model in cross-sectional and time-series data. Multivariate behavioral research, 53(4), 453–480.</a:t>
            </a:r>
          </a:p>
          <a:p>
            <a:pPr lvl="0" indent="0" marL="0">
              <a:buNone/>
            </a:pPr>
            <a:r>
              <a:rPr/>
              <a:t>Jordan, D. G., Winer, E. S., &amp; Salem, T. (2020). The current status of temporal network analysis for clinical science: Considerations as the paradigm shifts? Journal of Clinical Psychology, 76(9), 1591–1612. https://doi.org/10.1002/jclp.22957</a:t>
            </a:r>
          </a:p>
        </p:txBody>
      </p:sp>
    </p:spTree>
  </p:cSld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Literatur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Klintwall, L., Bellander, M., &amp; Cervin, M. (2023). Perceived Causal Problem Networks: Reliability, Central Problems, and Clinical Utility for Depression. Assessment, 30(1), 73–83. https://doi.org/10.1177/10731911211039281</a:t>
            </a:r>
          </a:p>
          <a:p>
            <a:pPr lvl="0" indent="0" marL="0">
              <a:buNone/>
            </a:pPr>
            <a:r>
              <a:rPr/>
              <a:t>von Klipstein, L., Riese, H., van der Veen, D. C., Servaas, M. N., &amp; Schoevers, R. A. (2020). Using person-specific networks in psychotherapy: Challenges, limitations, and how we could use them anyway. BMC Medicine, 18(1), 345. https://doi.org/10.1186/s12916-020-01818-0</a:t>
            </a:r>
          </a:p>
        </p:txBody>
      </p:sp>
    </p:spTree>
  </p:cSld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Abbildungen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Jeremykemp at English Wikipedia (https://commons.wikimedia.org/wiki/File:Gartner_Hype_Cycle.svg), „Gartner Hype Cycle“, https://creativecommons.org/licenses/by-sa/3.0/legalcode</a:t>
            </a:r>
          </a:p>
          <a:p>
            <a:pPr lvl="0" indent="0" marL="0">
              <a:buNone/>
            </a:pPr>
            <a:r>
              <a:rPr/>
              <a:t>Foto von Sabina auf Unsplash</a:t>
            </a:r>
          </a:p>
          <a:p>
            <a:pPr lvl="0" indent="0" marL="0">
              <a:buNone/>
            </a:pPr>
            <a:r>
              <a:rPr/>
              <a:t>Foto von Jonas Leupe auf Unsplash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Beispielnetzwerk</a:t>
            </a:r>
          </a:p>
        </p:txBody>
      </p:sp>
      <p:pic>
        <p:nvPicPr>
          <p:cNvPr descr="example-ggm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82900" y="1193800"/>
            <a:ext cx="3365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Fried et al. (2016)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Netzwerke vs. traditionalle Vorstellungen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Netzwerkmodell vs. Netzwerktheorie</a:t>
            </a:r>
          </a:p>
          <a:p>
            <a:pPr lvl="0"/>
            <a:r>
              <a:rPr/>
              <a:t>Netzwerktheorie:</a:t>
            </a:r>
          </a:p>
          <a:p>
            <a:pPr lvl="1"/>
            <a:r>
              <a:rPr/>
              <a:t>kausale Interaktion von Symptomen anstatt Syndrome</a:t>
            </a:r>
          </a:p>
          <a:p>
            <a:pPr lvl="1"/>
            <a:r>
              <a:rPr/>
              <a:t>verschiedene Zustände des Systems</a:t>
            </a:r>
          </a:p>
          <a:p>
            <a:pPr lvl="1"/>
            <a:r>
              <a:rPr/>
              <a:t>stark verbundenes Netzwerk verstärken sich gegenseitig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Dynamische Netzwerkanalysen</dc:title>
  <dc:creator>Björn Siepe</dc:creator>
  <cp:keywords/>
  <dcterms:created xsi:type="dcterms:W3CDTF">2023-02-28T20:44:27Z</dcterms:created>
  <dcterms:modified xsi:type="dcterms:W3CDTF">2023-02-28T20:44:27Z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auto-stretch">
    <vt:lpwstr>False</vt:lpwstr>
  </property>
  <property fmtid="{D5CDD505-2E9C-101B-9397-08002B2CF9AE}" pid="5" name="biblio-config">
    <vt:lpwstr>True</vt:lpwstr>
  </property>
  <property fmtid="{D5CDD505-2E9C-101B-9397-08002B2CF9AE}" pid="6" name="by-affiliation">
    <vt:lpwstr/>
  </property>
  <property fmtid="{D5CDD505-2E9C-101B-9397-08002B2CF9AE}" pid="7" name="by-author">
    <vt:lpwstr/>
  </property>
  <property fmtid="{D5CDD505-2E9C-101B-9397-08002B2CF9AE}" pid="8" name="date">
    <vt:lpwstr>1/3/23</vt:lpwstr>
  </property>
  <property fmtid="{D5CDD505-2E9C-101B-9397-08002B2CF9AE}" pid="9" name="editor">
    <vt:lpwstr>visual</vt:lpwstr>
  </property>
  <property fmtid="{D5CDD505-2E9C-101B-9397-08002B2CF9AE}" pid="10" name="header-includes">
    <vt:lpwstr/>
  </property>
  <property fmtid="{D5CDD505-2E9C-101B-9397-08002B2CF9AE}" pid="11" name="include-after">
    <vt:lpwstr/>
  </property>
  <property fmtid="{D5CDD505-2E9C-101B-9397-08002B2CF9AE}" pid="12" name="include-before">
    <vt:lpwstr/>
  </property>
  <property fmtid="{D5CDD505-2E9C-101B-9397-08002B2CF9AE}" pid="13" name="institute">
    <vt:lpwstr>AE Psychologische Methodenlehre, Philipps-Universität Marburg</vt:lpwstr>
  </property>
  <property fmtid="{D5CDD505-2E9C-101B-9397-08002B2CF9AE}" pid="14" name="institutes">
    <vt:lpwstr/>
  </property>
  <property fmtid="{D5CDD505-2E9C-101B-9397-08002B2CF9AE}" pid="15" name="labels">
    <vt:lpwstr/>
  </property>
  <property fmtid="{D5CDD505-2E9C-101B-9397-08002B2CF9AE}" pid="16" name="slide-number">
    <vt:lpwstr>True</vt:lpwstr>
  </property>
  <property fmtid="{D5CDD505-2E9C-101B-9397-08002B2CF9AE}" pid="17" name="subtitle">
    <vt:lpwstr>Eine Einführung</vt:lpwstr>
  </property>
  <property fmtid="{D5CDD505-2E9C-101B-9397-08002B2CF9AE}" pid="18" name="theme">
    <vt:lpwstr>simple</vt:lpwstr>
  </property>
  <property fmtid="{D5CDD505-2E9C-101B-9397-08002B2CF9AE}" pid="19" name="toc-title">
    <vt:lpwstr>Table of contents</vt:lpwstr>
  </property>
</Properties>
</file>